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60" r:id="rId4"/>
    <p:sldId id="270" r:id="rId5"/>
    <p:sldId id="26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-171400"/>
            <a:ext cx="6264696" cy="2475706"/>
          </a:xfrm>
        </p:spPr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rgbClr val="C00000"/>
                </a:solidFill>
              </a:rPr>
              <a:t>جامعة بنها- كلية الآداب </a:t>
            </a:r>
            <a:br>
              <a:rPr lang="ar-IQ" sz="3600" dirty="0" smtClean="0">
                <a:solidFill>
                  <a:srgbClr val="C00000"/>
                </a:solidFill>
              </a:rPr>
            </a:br>
            <a:r>
              <a:rPr lang="ar-IQ" sz="3600" dirty="0" smtClean="0">
                <a:solidFill>
                  <a:srgbClr val="C00000"/>
                </a:solidFill>
              </a:rPr>
              <a:t>قسم الإعلام-الفرقة الثالثة – شعبة الصحافة - مادة الصحافة المتخصصة </a:t>
            </a:r>
            <a:r>
              <a:rPr lang="ar-IQ" sz="3600" dirty="0" smtClean="0">
                <a:solidFill>
                  <a:srgbClr val="C00000"/>
                </a:solidFill>
              </a:rPr>
              <a:t>المحاضرة الرابعة</a:t>
            </a:r>
            <a:endParaRPr lang="ar-IQ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600" dirty="0" smtClean="0">
                <a:solidFill>
                  <a:srgbClr val="FFFF00"/>
                </a:solidFill>
              </a:rPr>
              <a:t>إعداد: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الدكتور: فتحى ابراهيم</a:t>
            </a:r>
            <a:endParaRPr lang="ar-IQ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6"/>
    </mc:Choice>
    <mc:Fallback xmlns="">
      <p:transition spd="slow" advTm="75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ar-SA" sz="3600" b="1" dirty="0"/>
              <a:t>وهناك أسلوبان رئيسان يستخدمان في كتابة المواد الخارجية:</a:t>
            </a:r>
            <a:endParaRPr lang="en-US" sz="3600" dirty="0"/>
          </a:p>
          <a:p>
            <a:r>
              <a:rPr lang="ar-SA" sz="3600" b="1" dirty="0"/>
              <a:t>أولا – أسلوب التغطية الخبرية الشاملة للحدث الخارجي </a:t>
            </a:r>
            <a:endParaRPr lang="en-US" sz="3600" dirty="0"/>
          </a:p>
          <a:p>
            <a:r>
              <a:rPr lang="ar-SA" sz="3600" b="1" dirty="0"/>
              <a:t>وهناك ثلاث طرق لكتابة هذا النوع من الأخبار:</a:t>
            </a:r>
            <a:endParaRPr lang="en-US" sz="3600" dirty="0"/>
          </a:p>
          <a:p>
            <a:r>
              <a:rPr lang="ar-SA" sz="3600" b="1" dirty="0"/>
              <a:t>الطريقة الأولى :</a:t>
            </a:r>
            <a:endParaRPr lang="en-US" sz="3600" dirty="0"/>
          </a:p>
          <a:p>
            <a:r>
              <a:rPr lang="ar-SA" sz="3600" dirty="0"/>
              <a:t>تقييم وقائع الحدث، وذلك لاختيار أهم واقعة لتكون الخبر الرئيسي، على أن تتحول بقية الوقائع إلى أخبار مساعدة.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21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71"/>
    </mc:Choice>
    <mc:Fallback xmlns="">
      <p:transition spd="slow" advTm="945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ar-SA" sz="4000" b="1" dirty="0" smtClean="0"/>
              <a:t>الطريقة الثانية :</a:t>
            </a:r>
            <a:endParaRPr lang="en-US" sz="4000" dirty="0" smtClean="0"/>
          </a:p>
          <a:p>
            <a:r>
              <a:rPr lang="ar-SA" sz="4000" dirty="0" smtClean="0"/>
              <a:t>تلخيص النقاط الرئيسية في كل واقعة من وقائع الحدث في خبر رئيسي، على أن تتحول جميع وقائع الحدث إلى أخبار مساعدة.</a:t>
            </a:r>
            <a:endParaRPr lang="en-US" sz="4000" dirty="0" smtClean="0"/>
          </a:p>
          <a:p>
            <a:r>
              <a:rPr lang="ar-SA" sz="4000" b="1" dirty="0" smtClean="0"/>
              <a:t>الطريقة الثالثة :</a:t>
            </a:r>
            <a:endParaRPr lang="en-US" sz="4000" dirty="0" smtClean="0"/>
          </a:p>
          <a:p>
            <a:r>
              <a:rPr lang="ar-SA" sz="4000" dirty="0" smtClean="0"/>
              <a:t>دمج جميع وقائع الحدث في خبر واحد، تنشر مقدمته في الصفحة الأولى وتنشر بقية التفاصيل في الصفحات الخارجية بداخل الصحيفة.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79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031"/>
    </mc:Choice>
    <mc:Fallback xmlns="">
      <p:transition spd="slow" advTm="3810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ar-IQ" sz="2800" b="1" dirty="0"/>
              <a:t>ثانيا :أ</a:t>
            </a:r>
            <a:r>
              <a:rPr lang="ar-SA" sz="2800" b="1" dirty="0"/>
              <a:t>سلوب التغطية الخبرية الجزئية للحدث الخارجي </a:t>
            </a:r>
            <a:endParaRPr lang="ar-IQ" sz="2800" b="1" dirty="0"/>
          </a:p>
          <a:p>
            <a:r>
              <a:rPr lang="ar-SA" sz="2800" dirty="0"/>
              <a:t>ويقوم هذا الأسلوب على اختيار واقعة معينة من الحدث، والتركيز عليها، أما بقية وقائع الحدث فهي تقدم كتفاصيل أقل أهمية، أو تقدم باعتبارها معلومات خلفية للحدث.</a:t>
            </a:r>
            <a:endParaRPr lang="en-US" sz="2800" dirty="0"/>
          </a:p>
          <a:p>
            <a:r>
              <a:rPr lang="ar-SA" sz="2800" dirty="0"/>
              <a:t>ويستخدم هذا الأسلوب كثيرا في الجرائد اليومية، التي لا يسعفها الوقت لتقديم تغطية خبرية شاملة ، كذلك فهي تكتفي بتغطيتها الجزئية للحدث يوميا على اعتبار أن تغطيتها للأحداث الجارية (المتحركة) يوما بعد يوم يمكن أن يعتبر تغطية شاملة للحدث الخارجي لكن على أعداد متتالية.</a:t>
            </a:r>
            <a:endParaRPr lang="en-US" sz="2800" dirty="0"/>
          </a:p>
          <a:p>
            <a:r>
              <a:rPr lang="ar-SA" sz="2800" dirty="0"/>
              <a:t>وهناك ثلاثة طرق لكتابة هذا اللون من التغطية الخبرية الجزئية: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838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/>
              <a:t>أولا</a:t>
            </a:r>
            <a:r>
              <a:rPr lang="ar-SA" sz="3600" dirty="0" smtClean="0"/>
              <a:t> </a:t>
            </a:r>
            <a:r>
              <a:rPr lang="ar-SA" sz="3600" dirty="0"/>
              <a:t>: التركيز على زاوية واحدة من زوايا الحدث مع تجاهل بقية الزوايا والوقائع باعتبار أنها لا تهم قراء الصحيفة.</a:t>
            </a:r>
            <a:endParaRPr lang="en-US" sz="3600" dirty="0"/>
          </a:p>
          <a:p>
            <a:r>
              <a:rPr lang="ar-SA" sz="3600" b="1" dirty="0"/>
              <a:t>ثانيا</a:t>
            </a:r>
            <a:r>
              <a:rPr lang="ar-SA" sz="3600" dirty="0"/>
              <a:t> : التركيز على زاوية معينة في الحدث مع الاهتمام ببقية تفاصيل الحدث، فتقتصر هذه الزاوية على مقدمة الخبر، في حين يترك جسم الخبر لإيراد بقية تفاصيل الحدث..</a:t>
            </a:r>
            <a:endParaRPr lang="en-US" sz="3600" dirty="0"/>
          </a:p>
          <a:p>
            <a:r>
              <a:rPr lang="ar-SA" sz="3600" b="1" dirty="0"/>
              <a:t>ثالثا</a:t>
            </a:r>
            <a:r>
              <a:rPr lang="ar-SA" sz="3600" dirty="0"/>
              <a:t> : التركيز على واقعة معينة في الحدث، على أن تقدم بقية الوقائع الأخرى كخلفية وثائقية عن الحدث.</a:t>
            </a:r>
            <a:endParaRPr lang="en-US" sz="3600" dirty="0"/>
          </a:p>
          <a:p>
            <a:r>
              <a:rPr lang="ar-IQ" sz="3600" dirty="0" smtClean="0">
                <a:solidFill>
                  <a:srgbClr val="C00000"/>
                </a:solidFill>
              </a:rPr>
              <a:t>وإلى </a:t>
            </a:r>
            <a:r>
              <a:rPr lang="ar-IQ" sz="3600" dirty="0">
                <a:solidFill>
                  <a:srgbClr val="C00000"/>
                </a:solidFill>
              </a:rPr>
              <a:t>اللقاء فى محاضرة أخرى </a:t>
            </a:r>
            <a:endParaRPr lang="ar-IQ" sz="3600" dirty="0" smtClean="0">
              <a:solidFill>
                <a:srgbClr val="C00000"/>
              </a:solidFill>
            </a:endParaRPr>
          </a:p>
          <a:p>
            <a:r>
              <a:rPr lang="ar-IQ" sz="3600" dirty="0">
                <a:solidFill>
                  <a:srgbClr val="C00000"/>
                </a:solidFill>
              </a:rPr>
              <a:t> </a:t>
            </a:r>
            <a:r>
              <a:rPr lang="ar-IQ" sz="3600" dirty="0" smtClean="0">
                <a:solidFill>
                  <a:srgbClr val="C00000"/>
                </a:solidFill>
              </a:rPr>
              <a:t>                                       خالص </a:t>
            </a:r>
            <a:r>
              <a:rPr lang="ar-IQ" sz="3600" dirty="0">
                <a:solidFill>
                  <a:srgbClr val="C00000"/>
                </a:solidFill>
              </a:rPr>
              <a:t>تحياتى</a:t>
            </a:r>
            <a:endParaRPr lang="ar-IQ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075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681"/>
    </mc:Choice>
    <mc:Fallback xmlns="">
      <p:transition spd="slow" advTm="11368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599</TotalTime>
  <Words>289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جامعة بنها- كلية الآداب  قسم الإعلام-الفرقة الثالثة – شعبة الصحافة - مادة الصحافة المتخصصة المحاضرة الرابعة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الآداب - قسم الإعلام- شعبة الصحافة الفرقة الثالثة  مادة التدريبات الصحفية</dc:title>
  <dc:creator>hi</dc:creator>
  <cp:lastModifiedBy>hi</cp:lastModifiedBy>
  <cp:revision>108</cp:revision>
  <dcterms:created xsi:type="dcterms:W3CDTF">2020-03-17T06:10:57Z</dcterms:created>
  <dcterms:modified xsi:type="dcterms:W3CDTF">2021-01-05T01:40:01Z</dcterms:modified>
</cp:coreProperties>
</file>